
<file path=[Content_Types].xml><?xml version="1.0" encoding="utf-8"?>
<Types xmlns="http://schemas.openxmlformats.org/package/2006/content-types">
  <Default Extension="doc" ContentType="application/msword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8"/>
  </p:notesMasterIdLst>
  <p:handoutMasterIdLst>
    <p:handoutMasterId r:id="rId19"/>
  </p:handoutMasterIdLst>
  <p:sldIdLst>
    <p:sldId id="303" r:id="rId2"/>
    <p:sldId id="726" r:id="rId3"/>
    <p:sldId id="668" r:id="rId4"/>
    <p:sldId id="670" r:id="rId5"/>
    <p:sldId id="636" r:id="rId6"/>
    <p:sldId id="752" r:id="rId7"/>
    <p:sldId id="736" r:id="rId8"/>
    <p:sldId id="738" r:id="rId9"/>
    <p:sldId id="739" r:id="rId10"/>
    <p:sldId id="741" r:id="rId11"/>
    <p:sldId id="750" r:id="rId12"/>
    <p:sldId id="749" r:id="rId13"/>
    <p:sldId id="748" r:id="rId14"/>
    <p:sldId id="725" r:id="rId15"/>
    <p:sldId id="717" r:id="rId16"/>
    <p:sldId id="704" r:id="rId17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000000"/>
    <a:srgbClr val="C1E442"/>
    <a:srgbClr val="C6D254"/>
    <a:srgbClr val="72AF2F"/>
    <a:srgbClr val="5C88D0"/>
    <a:srgbClr val="2A6EA8"/>
    <a:srgbClr val="72732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51" autoAdjust="0"/>
    <p:restoredTop sz="95285" autoAdjust="0"/>
  </p:normalViewPr>
  <p:slideViewPr>
    <p:cSldViewPr snapToGrid="0">
      <p:cViewPr varScale="1">
        <p:scale>
          <a:sx n="74" d="100"/>
          <a:sy n="74" d="100"/>
        </p:scale>
        <p:origin x="739" y="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-2220" y="-7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10/18/2019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10/18/2019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20428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3121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68483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46710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60549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23140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03281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16785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6318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263526" y="6339528"/>
            <a:ext cx="11418887" cy="372894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100" b="1" spc="300">
                <a:ea typeface="+mn-ea"/>
                <a:cs typeface="Arial" panose="020B0604020202020204" pitchFamily="34" charset="0"/>
              </a:rPr>
              <a:t>S5-196042, Sophia Antipolis </a:t>
            </a:r>
            <a:r>
              <a:rPr lang="en-US" sz="1100" b="1" spc="300">
                <a:ea typeface="+mn-ea"/>
                <a:cs typeface="Arial" panose="020B0604020202020204" pitchFamily="34" charset="0"/>
              </a:rPr>
              <a:t>France, 14th Oct 2019 - 18th Oct 2019</a:t>
            </a: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</a:t>
            </a:r>
            <a:r>
              <a:rPr lang="en-GB" altLang="en-US" sz="1067"/>
              <a:t>3GPP 2019</a:t>
            </a:r>
            <a:endParaRPr lang="en-GB" altLang="en-US" sz="1067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8.wmf"/><Relationship Id="rId4" Type="http://schemas.openxmlformats.org/officeDocument/2006/relationships/oleObject" Target="../embeddings/Microsoft_Word_97_-_2003_Document2.doc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9.wmf"/><Relationship Id="rId4" Type="http://schemas.openxmlformats.org/officeDocument/2006/relationships/oleObject" Target="../embeddings/Microsoft_Word_97_-_2003_Document3.doc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5_TM/TSGS5_127/Docs/S5-196515.zip" TargetMode="External"/><Relationship Id="rId2" Type="http://schemas.openxmlformats.org/officeDocument/2006/relationships/hyperlink" Target="http://www.3gpp.org/ftp/TSG_SA/WG5_TM/TSGS5_127/Docs/S5-196528.zip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Document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7.wmf"/><Relationship Id="rId4" Type="http://schemas.openxmlformats.org/officeDocument/2006/relationships/oleObject" Target="../embeddings/Microsoft_Word_97_-_2003_Document1.doc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GB" sz="4800"/>
              <a:t> </a:t>
            </a:r>
            <a:r>
              <a:rPr lang="en-GB" altLang="zh-CN" sz="4800" b="1"/>
              <a:t>SA5 CH SWG Exec Report</a:t>
            </a:r>
            <a:br>
              <a:rPr lang="en-GB" sz="4800" b="1" i="1"/>
            </a:br>
            <a:r>
              <a:rPr lang="en-GB" sz="4800" b="1" i="1"/>
              <a:t>	</a:t>
            </a:r>
            <a:r>
              <a:rPr lang="fr-FR" sz="2400">
                <a:latin typeface="Arial" pitchFamily="34" charset="0"/>
              </a:rPr>
              <a:t>SA5#127, </a:t>
            </a:r>
            <a:r>
              <a:rPr lang="en-US" sz="2400">
                <a:latin typeface="Arial" pitchFamily="34" charset="0"/>
              </a:rPr>
              <a:t>14 – 18 Oct 2019 Sophia-Antipolis, France,  </a:t>
            </a:r>
            <a:r>
              <a:rPr lang="fi-FI" sz="2400">
                <a:latin typeface="Arial" pitchFamily="34" charset="0"/>
              </a:rPr>
              <a:t>	</a:t>
            </a: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/>
            </a:br>
            <a:r>
              <a:rPr lang="en-GB" sz="2400">
                <a:latin typeface="Arial" charset="0"/>
              </a:rPr>
              <a:t>Maryse GARDELLA, SWG Chair, Nokia</a:t>
            </a:r>
            <a:endParaRPr lang="en-GB" altLang="en-US" sz="2667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Rel-16 CH WIs (4/7)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47269477"/>
              </p:ext>
            </p:extLst>
          </p:nvPr>
        </p:nvGraphicFramePr>
        <p:xfrm>
          <a:off x="193040" y="948717"/>
          <a:ext cx="11663680" cy="5328849"/>
        </p:xfrm>
        <a:graphic>
          <a:graphicData uri="http://schemas.openxmlformats.org/drawingml/2006/table">
            <a:tbl>
              <a:tblPr/>
              <a:tblGrid>
                <a:gridCol w="18034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12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849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630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153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IMS Charging in 5G System Architecture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5GSIMSCH</a:t>
                      </a: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089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840028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30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T-Mobile USA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10% -&gt; 20%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44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SA#87 – March 2020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32.240, 32.260, 32.275, 32.281,</a:t>
                      </a:r>
                    </a:p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32.290, 32.291, 32.298, 32.297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23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 CR was agreed to TS 32.260 introducing 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IMS charging architecture for service based charging interface with SIP AS/MRFC/S-CSCF IMS-GWF. An Editor's Note has been included for further considering use of Nchf by other IMS Nodes.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 CR was agreed to TS 32.275 (MMTel supplementary services) on message flows for Originating Identification Presentation (OIP) /Originating Identification Restriction (OIR), as a baseline for future flows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 CR was agreed to TS 32.281  (Announcement) on one on message flows for announceent with Nchf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kumimoji="0" lang="fr-FR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3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85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Agreed CRs 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D5D64386-F80F-4505-8CAC-9AD381D04C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3387048"/>
              </p:ext>
            </p:extLst>
          </p:nvPr>
        </p:nvGraphicFramePr>
        <p:xfrm>
          <a:off x="3408218" y="5472648"/>
          <a:ext cx="1077190" cy="8732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Document" showAsIcon="1" r:id="rId4" imgW="914400" imgH="792360" progId="Word.Document.8">
                  <p:embed/>
                </p:oleObj>
              </mc:Choice>
              <mc:Fallback>
                <p:oleObj name="Document" showAsIcon="1" r:id="rId4" imgW="914400" imgH="792360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408218" y="5472648"/>
                        <a:ext cx="1077190" cy="8732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55840334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Rel-16 CH WIs (5/7)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00011048"/>
              </p:ext>
            </p:extLst>
          </p:nvPr>
        </p:nvGraphicFramePr>
        <p:xfrm>
          <a:off x="193040" y="948717"/>
          <a:ext cx="11663680" cy="5244138"/>
        </p:xfrm>
        <a:graphic>
          <a:graphicData uri="http://schemas.openxmlformats.org/drawingml/2006/table">
            <a:tbl>
              <a:tblPr/>
              <a:tblGrid>
                <a:gridCol w="18034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12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849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630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153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Charging aspects of Enhancing Topology of SMF and UPF in 5G 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ETSUN</a:t>
                      </a: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089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850024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30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China Mobile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-&gt; 20%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44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SA#87 – March 2020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32.255, 32.291, 32.298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23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 were agreed to TS 32.255 on: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Introduction charging principle for 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PDU session served by I-SMF and SMF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Introduction of corresponding charging trigger conditions ( I-SMF Addition, Removal, Re-allocation)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I-SMF defined as a new situation for "SMF" Serving Network Function Functionality in Charging information description 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Introduction of a message flow for PDU session establishment with I-SMF inserted  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3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85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Agreed CRs  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94C55F55-6501-4BDA-B3FF-4F245D2E5D6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0100732"/>
              </p:ext>
            </p:extLst>
          </p:nvPr>
        </p:nvGraphicFramePr>
        <p:xfrm>
          <a:off x="3404754" y="5507181"/>
          <a:ext cx="1104901" cy="7981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Document" showAsIcon="1" r:id="rId4" imgW="914400" imgH="792360" progId="Word.Document.8">
                  <p:embed/>
                </p:oleObj>
              </mc:Choice>
              <mc:Fallback>
                <p:oleObj name="Document" showAsIcon="1" r:id="rId4" imgW="914400" imgH="792360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404754" y="5507181"/>
                        <a:ext cx="1104901" cy="7981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40577100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Rel-16 CH WIs (6/7)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4334495"/>
              </p:ext>
            </p:extLst>
          </p:nvPr>
        </p:nvGraphicFramePr>
        <p:xfrm>
          <a:off x="193040" y="948717"/>
          <a:ext cx="11663680" cy="5328849"/>
        </p:xfrm>
        <a:graphic>
          <a:graphicData uri="http://schemas.openxmlformats.org/drawingml/2006/table">
            <a:tbl>
              <a:tblPr/>
              <a:tblGrid>
                <a:gridCol w="18034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12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849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630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153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Network Slice Performance and Analytics Charging in 5G System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5GS_NSPACH </a:t>
                      </a: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089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850025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30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-&gt; 5%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44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SA#87 – March 2020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32.240,32.290, 32.291, 32.298, 32.297, TS 28.201 (New)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23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 were approved for TS 28.201 with skeleton, scope and terms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 to TS 28.201 on Architecture considerations was not pursued: no consensus could be reached. </a:t>
                      </a:r>
                      <a:endParaRPr kumimoji="0" lang="fr-FR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0" lang="fr-FR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3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85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28.201 </a:t>
                      </a: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– email (S5-196564)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2814599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Rel-16 CH WIs (7/7)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90865680"/>
              </p:ext>
            </p:extLst>
          </p:nvPr>
        </p:nvGraphicFramePr>
        <p:xfrm>
          <a:off x="193040" y="948717"/>
          <a:ext cx="11663680" cy="5328849"/>
        </p:xfrm>
        <a:graphic>
          <a:graphicData uri="http://schemas.openxmlformats.org/drawingml/2006/table">
            <a:tbl>
              <a:tblPr/>
              <a:tblGrid>
                <a:gridCol w="18034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12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849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630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153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Network Slice Management Charging in 5G System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5GS_NSMCH</a:t>
                      </a: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089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850033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30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Nokia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-&gt; 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44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SA#87 – March 2020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32.240,32.290, 32.291, 32.298, 32.297, TS 28.202 (New)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23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 to TS 28.202 on Architecture considerations was not pursued, it was preferred to first progress the architecture in TS 28.201 Network Slice Performance and Analytics Charging. </a:t>
                      </a: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0" lang="fr-FR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3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85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8879079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SIs (1/1)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92955745"/>
              </p:ext>
            </p:extLst>
          </p:nvPr>
        </p:nvGraphicFramePr>
        <p:xfrm>
          <a:off x="372918" y="260350"/>
          <a:ext cx="11446164" cy="5734441"/>
        </p:xfrm>
        <a:graphic>
          <a:graphicData uri="http://schemas.openxmlformats.org/drawingml/2006/table">
            <a:tbl>
              <a:tblPr/>
              <a:tblGrid>
                <a:gridCol w="21354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717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293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096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782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Charging Aspects of Network Slicing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FS_NETSLICE_CH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081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820029 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9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Huawei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85% -&gt; </a:t>
                      </a: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95</a:t>
                      </a: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48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SA5#86 December 2019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TR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32.845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375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 to TR 32.845 towards study completion: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Conclusion on Topic 1 Key issue #1.2 (NS usage based charging) 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Two solutions retained, both reusing existing Nchf from SMF:</a:t>
                      </a:r>
                      <a:endParaRPr kumimoji="0" lang="en-US" sz="14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1504920" marR="0" lvl="2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Solution #1.2 network slice charging based on volume and duration (per PDU session)  </a:t>
                      </a:r>
                    </a:p>
                    <a:p>
                      <a:pPr marL="1504920" marR="0" lvl="2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Solution #1.6 network slice charging based on usage limit for CSP  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Solution #1.3 network slice charging based on the number of PDU session also re-using existing session based charging mechanism.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Conclusion on Key issue #1.3 (Network slice template based charging): covered by topic 2 conclusion (now under Network Slice Management Charging in 5G System WID).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9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348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32.845 email approval (S5-196688)</a:t>
                      </a:r>
                      <a:endParaRPr kumimoji="0" lang="en-GB" sz="1600" b="0" i="0" u="none" strike="noStrike" kern="1200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1583395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/>
              <a:t>TRs / TSs to be sent </a:t>
            </a:r>
            <a:r>
              <a:rPr lang="sv-SE"/>
              <a:t>to SA#86</a:t>
            </a: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666698113"/>
              </p:ext>
            </p:extLst>
          </p:nvPr>
        </p:nvGraphicFramePr>
        <p:xfrm>
          <a:off x="641446" y="1910693"/>
          <a:ext cx="10549718" cy="14092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4519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5627835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5319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15403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</a:tblGrid>
              <a:tr h="6574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Sent for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375907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3391535"/>
                  </a:ext>
                </a:extLst>
              </a:tr>
              <a:tr h="375907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60656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29607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815" y="2879729"/>
            <a:ext cx="8221835" cy="519616"/>
          </a:xfrm>
        </p:spPr>
        <p:txBody>
          <a:bodyPr/>
          <a:lstStyle/>
          <a:p>
            <a:r>
              <a:rPr lang="sv-SE" sz="3600" dirty="0" err="1"/>
              <a:t>Thank</a:t>
            </a:r>
            <a:r>
              <a:rPr lang="sv-SE" sz="3600" dirty="0"/>
              <a:t> </a:t>
            </a:r>
            <a:r>
              <a:rPr lang="sv-SE" sz="3600" dirty="0" err="1"/>
              <a:t>you</a:t>
            </a:r>
            <a:r>
              <a:rPr lang="sv-SE" sz="36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CN" sz="4400"/>
              <a:t>Administrative aspects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>
          <a:xfrm>
            <a:off x="1810042" y="3839307"/>
            <a:ext cx="9467558" cy="2133475"/>
          </a:xfrm>
        </p:spPr>
        <p:txBody>
          <a:bodyPr/>
          <a:lstStyle/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fr-FR" sz="2500"/>
              <a:t>ToR for the charging part will be discussed at the next meeting</a:t>
            </a:r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fr-FR" sz="2500"/>
              <a:t>Future meetings : CH will start after end of SA5 Opening Plenary on Monday Q1</a:t>
            </a:r>
            <a:endParaRPr lang="en-US" sz="2500"/>
          </a:p>
          <a:p>
            <a:pPr marL="342900" indent="-342900" algn="l">
              <a:buFont typeface="Wingdings" panose="05000000000000000000" pitchFamily="2" charset="2"/>
              <a:buChar char="§"/>
            </a:pPr>
            <a:endParaRPr lang="en-US" sz="2500"/>
          </a:p>
          <a:p>
            <a:pPr marL="457200" lvl="1" indent="0">
              <a:buNone/>
            </a:pPr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352477064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7409" y="0"/>
            <a:ext cx="8973312" cy="768101"/>
          </a:xfrm>
        </p:spPr>
        <p:txBody>
          <a:bodyPr/>
          <a:lstStyle/>
          <a:p>
            <a:r>
              <a:rPr lang="sv-SE"/>
              <a:t>Incoming LSs</a:t>
            </a: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4653774"/>
              </p:ext>
            </p:extLst>
          </p:nvPr>
        </p:nvGraphicFramePr>
        <p:xfrm>
          <a:off x="355600" y="2114001"/>
          <a:ext cx="11663679" cy="23783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6726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6092062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210770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27269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196852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1152381">
                <a:tc>
                  <a:txBody>
                    <a:bodyPr/>
                    <a:lstStyle/>
                    <a:p>
                      <a:pPr algn="ctr"/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sv-SE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Decision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ReplyIn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380827"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S5-196528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Resubmitted LS to SA2 and SA5 on VoWiFi – VoLTE handover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fr-FR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GSMA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Postponed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400" b="1" i="0" u="sng" strike="noStrike" kern="120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0129125"/>
                  </a:ext>
                </a:extLst>
              </a:tr>
              <a:tr h="329273"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S5-196515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LS from RAN2 ccSA5 on System Impacts of NR-U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R2-1911533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Noted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400" b="1" i="0" u="sng" strike="noStrike" kern="120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8305339"/>
                  </a:ext>
                </a:extLst>
              </a:tr>
              <a:tr h="515863"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S5-196764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LS to SA5 and SA2 on 5G Cell ID(s) in the 3GPP SA5 billing system, related to Retained Data regulations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ETSI TC LI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Postponed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400" b="1" i="0" u="sng" strike="noStrike" kern="120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01976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3835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/>
              <a:t>Outgoing LSs</a:t>
            </a: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763410928"/>
              </p:ext>
            </p:extLst>
          </p:nvPr>
        </p:nvGraphicFramePr>
        <p:xfrm>
          <a:off x="487680" y="1828506"/>
          <a:ext cx="11020140" cy="166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1457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5602897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352833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263494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569459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11967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ReplyTo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465724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endParaRPr lang="en-US" sz="1600" u="none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endParaRPr lang="en-US" sz="1600" u="none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endParaRPr lang="en-US" sz="1600" u="none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600" u="none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u="none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7307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7636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573206" y="260350"/>
            <a:ext cx="9253182" cy="7905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New or revised Work Items / Study Items</a:t>
            </a:r>
          </a:p>
          <a:p>
            <a:pPr algn="ctr">
              <a:defRPr/>
            </a:pPr>
            <a:r>
              <a:rPr lang="en-US" altLang="zh-CN" sz="2400" dirty="0">
                <a:solidFill>
                  <a:srgbClr val="FF0000"/>
                </a:solidFill>
                <a:latin typeface="Calibri"/>
                <a:cs typeface="Times New Roman" pitchFamily="18" charset="0"/>
              </a:rPr>
              <a:t>For approval by SA5 closing plenary</a:t>
            </a:r>
            <a:endParaRPr lang="en-GB" altLang="zh-CN" sz="24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6503371"/>
              </p:ext>
            </p:extLst>
          </p:nvPr>
        </p:nvGraphicFramePr>
        <p:xfrm>
          <a:off x="573206" y="1381991"/>
          <a:ext cx="10254142" cy="2952208"/>
        </p:xfrm>
        <a:graphic>
          <a:graphicData uri="http://schemas.openxmlformats.org/drawingml/2006/table">
            <a:tbl>
              <a:tblPr/>
              <a:tblGrid>
                <a:gridCol w="14421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203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916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37163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0576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S5-196542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 WID Charging Access Traffic Steering, Switching and Splitting in 5G system architecture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Nokia, Nokia Shanghai Bell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9198451"/>
                  </a:ext>
                </a:extLst>
              </a:tr>
              <a:tr h="590576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S5-196543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NWI on Charging aspect for 5WWC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Huawei Telecommunication India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5695239"/>
                  </a:ext>
                </a:extLst>
              </a:tr>
              <a:tr h="892949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S5-196544</a:t>
                      </a:r>
                    </a:p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 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 WID CHF-controlled quota management 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Amdocs Software Systems Ltd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85539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595254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9A4462-8410-4856-8E91-37BCEC64D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0945" y="228600"/>
            <a:ext cx="9725891" cy="1143000"/>
          </a:xfrm>
        </p:spPr>
        <p:txBody>
          <a:bodyPr/>
          <a:lstStyle/>
          <a:p>
            <a:r>
              <a:rPr lang="en-US" sz="3200">
                <a:latin typeface="Calibri"/>
                <a:ea typeface="+mn-ea"/>
                <a:cs typeface="Arial" panose="020B0604020202020204" pitchFamily="34" charset="0"/>
              </a:rPr>
              <a:t>Charging Maintenance and Rel-16 small Enhancements CRs for approval by SA5 closing plenary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6A0F4C-1F3F-4B7E-AB9C-EEE50D4A05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/>
              <a:t>Block approval of CRs</a:t>
            </a:r>
          </a:p>
          <a:p>
            <a:endParaRPr lang="en-US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03A1F9D0-C821-4696-A22A-9A488230A91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3330544"/>
              </p:ext>
            </p:extLst>
          </p:nvPr>
        </p:nvGraphicFramePr>
        <p:xfrm>
          <a:off x="3429000" y="2445976"/>
          <a:ext cx="4384964" cy="31858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Document" showAsIcon="1" r:id="rId3" imgW="914400" imgH="792360" progId="Word.Document.8">
                  <p:embed/>
                </p:oleObj>
              </mc:Choice>
              <mc:Fallback>
                <p:oleObj name="Document" showAsIcon="1" r:id="rId3" imgW="914400" imgH="792360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29000" y="2445976"/>
                        <a:ext cx="4384964" cy="318589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0845161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Rel-16 CH WIs (1/7)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31226872"/>
              </p:ext>
            </p:extLst>
          </p:nvPr>
        </p:nvGraphicFramePr>
        <p:xfrm>
          <a:off x="0" y="948717"/>
          <a:ext cx="12110936" cy="5328849"/>
        </p:xfrm>
        <a:graphic>
          <a:graphicData uri="http://schemas.openxmlformats.org/drawingml/2006/table">
            <a:tbl>
              <a:tblPr/>
              <a:tblGrid>
                <a:gridCol w="18726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660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94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728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153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Volume Based Charging Aspects for VoLTE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VBCLTE</a:t>
                      </a: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089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810021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30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China Mobile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55% -&gt; 55%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44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SA#86 December 2019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32.251, TS 32.260, TS 32.299, TS 32.298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23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 input</a:t>
                      </a:r>
                      <a:endParaRPr lang="en-US" sz="1600" u="none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3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85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u="non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 </a:t>
                      </a:r>
                      <a:endParaRPr lang="en-US" sz="1600" u="none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5666088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Rel-16 CH WIs (2/7)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16682838"/>
              </p:ext>
            </p:extLst>
          </p:nvPr>
        </p:nvGraphicFramePr>
        <p:xfrm>
          <a:off x="0" y="948717"/>
          <a:ext cx="12110936" cy="5328849"/>
        </p:xfrm>
        <a:graphic>
          <a:graphicData uri="http://schemas.openxmlformats.org/drawingml/2006/table">
            <a:tbl>
              <a:tblPr/>
              <a:tblGrid>
                <a:gridCol w="18726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660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94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728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153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Network Exposure Charging in 5G System Architecture 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5GS_Ph1_NEFCH</a:t>
                      </a: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089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820033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30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Ericsson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60% -&gt; 80%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44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SA#86 – December 2019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32.240, TS 32.254, TS 32.290, TS 32.291, TS 32.298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23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 were agreed to stage 3 TS 32.291 on Exposure Function Northbound API Specified Data Type and the corresponding detailed attributes data type</a:t>
                      </a: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3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85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Agreed CR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CECCFAF0-F56D-4E7C-A38D-9ACAF9ED6DB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6086941"/>
              </p:ext>
            </p:extLst>
          </p:nvPr>
        </p:nvGraphicFramePr>
        <p:xfrm>
          <a:off x="2971799" y="5790718"/>
          <a:ext cx="692727" cy="6001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Document" showAsIcon="1" r:id="rId4" imgW="914400" imgH="792360" progId="Word.Document.8">
                  <p:embed/>
                </p:oleObj>
              </mc:Choice>
              <mc:Fallback>
                <p:oleObj name="Document" showAsIcon="1" r:id="rId4" imgW="914400" imgH="792360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971799" y="5790718"/>
                        <a:ext cx="692727" cy="6001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39350807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Rel-16 CH WIs (3/7)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7842229"/>
              </p:ext>
            </p:extLst>
          </p:nvPr>
        </p:nvGraphicFramePr>
        <p:xfrm>
          <a:off x="264160" y="946150"/>
          <a:ext cx="11663680" cy="5163705"/>
        </p:xfrm>
        <a:graphic>
          <a:graphicData uri="http://schemas.openxmlformats.org/drawingml/2006/table">
            <a:tbl>
              <a:tblPr/>
              <a:tblGrid>
                <a:gridCol w="18034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12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849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630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153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Charging AMF in 5G System Architecture Phase 1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5GS_Ph1_AMFCH</a:t>
                      </a: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089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820034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30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Nokia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70% -&gt; 80%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44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SA5#86 December 2019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32.240, TS 32.290, TS 32.291, TS 32.298, TS 32.297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76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pCRs were agreed to TS 32.256 on: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Introduction of 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Roaming: inter-PLMN Nchf (New in 5GS) via the Security Edge Protection Proxy (SEPP) specified in TS 23.501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 of Presence Reporting Area (PRA) description (part of location reporting charging)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Introduction of CDRs generation by CHF for Event Charging with Unit Reservation (ECUR)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Addition of specific location reporting 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Charging information description  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Introduction of CHF CDR description for AMF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kumimoji="0" lang="fr-FR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3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85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 TS 32.256</a:t>
                      </a:r>
                    </a:p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32.256 </a:t>
                      </a: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– email (S5-196563)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308428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44552</TotalTime>
  <Words>1109</Words>
  <Application>Microsoft Office PowerPoint</Application>
  <PresentationFormat>Widescreen</PresentationFormat>
  <Paragraphs>229</Paragraphs>
  <Slides>16</Slides>
  <Notes>10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</vt:lpstr>
      <vt:lpstr>Calibri</vt:lpstr>
      <vt:lpstr>Courier New</vt:lpstr>
      <vt:lpstr>Times New Roman</vt:lpstr>
      <vt:lpstr>Wingdings</vt:lpstr>
      <vt:lpstr>Office Theme</vt:lpstr>
      <vt:lpstr>Microsoft Word 97 - 2003 Document</vt:lpstr>
      <vt:lpstr>    SA5 CH SWG Exec Report  SA5#127, 14 – 18 Oct 2019 Sophia-Antipolis, France,    </vt:lpstr>
      <vt:lpstr>Administrative aspects</vt:lpstr>
      <vt:lpstr>Incoming LSs</vt:lpstr>
      <vt:lpstr>Outgoing LSs</vt:lpstr>
      <vt:lpstr>PowerPoint Presentation</vt:lpstr>
      <vt:lpstr>Charging Maintenance and Rel-16 small Enhancements CRs for approval by SA5 closing plenary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TRs / TSs to be sent to SA#86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Nokia - mga1</cp:lastModifiedBy>
  <cp:revision>1270</cp:revision>
  <dcterms:created xsi:type="dcterms:W3CDTF">2008-08-30T09:32:10Z</dcterms:created>
  <dcterms:modified xsi:type="dcterms:W3CDTF">2019-10-18T11:03:08Z</dcterms:modified>
</cp:coreProperties>
</file>